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bin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rim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2299" autoAdjust="0"/>
  </p:normalViewPr>
  <p:slideViewPr>
    <p:cSldViewPr>
      <p:cViewPr varScale="1">
        <p:scale>
          <a:sx n="64" d="100"/>
          <a:sy n="64" d="100"/>
        </p:scale>
        <p:origin x="114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35695" y="756642"/>
            <a:ext cx="1055548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dirty="0" smtClean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lang="en-US" sz="5437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5437" dirty="0" smtClean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roject </a:t>
            </a:r>
            <a:r>
              <a:rPr lang="en-US" sz="5437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5437" dirty="0" smtClean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resented </a:t>
            </a:r>
            <a:r>
              <a:rPr lang="en-US" sz="5437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60450" y="2275880"/>
            <a:ext cx="38100" cy="5885706"/>
            <a:chOff x="0" y="0"/>
            <a:chExt cx="50800" cy="7847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800" cy="7847584"/>
            </a:xfrm>
            <a:custGeom>
              <a:avLst/>
              <a:gdLst/>
              <a:ahLst/>
              <a:cxnLst/>
              <a:rect l="l" t="t" r="r" b="b"/>
              <a:pathLst>
                <a:path w="50800" h="784758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822184"/>
                  </a:lnTo>
                  <a:cubicBezTo>
                    <a:pt x="50800" y="7836153"/>
                    <a:pt x="39370" y="7847584"/>
                    <a:pt x="25400" y="7847584"/>
                  </a:cubicBezTo>
                  <a:cubicBezTo>
                    <a:pt x="11430" y="7847584"/>
                    <a:pt x="0" y="7836153"/>
                    <a:pt x="0" y="7822184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74329" y="2922686"/>
            <a:ext cx="1035695" cy="38100"/>
            <a:chOff x="0" y="0"/>
            <a:chExt cx="1380927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0871" cy="50800"/>
            </a:xfrm>
            <a:custGeom>
              <a:avLst/>
              <a:gdLst/>
              <a:ahLst/>
              <a:cxnLst/>
              <a:rect l="l" t="t" r="r" b="b"/>
              <a:pathLst>
                <a:path w="138087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55471" y="0"/>
                  </a:lnTo>
                  <a:cubicBezTo>
                    <a:pt x="1369441" y="0"/>
                    <a:pt x="1380871" y="11430"/>
                    <a:pt x="1380871" y="25400"/>
                  </a:cubicBezTo>
                  <a:cubicBezTo>
                    <a:pt x="1380871" y="39370"/>
                    <a:pt x="1369441" y="50800"/>
                    <a:pt x="135547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46572" y="2608809"/>
            <a:ext cx="665857" cy="665857"/>
            <a:chOff x="0" y="0"/>
            <a:chExt cx="887810" cy="8878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7857" cy="887857"/>
            </a:xfrm>
            <a:custGeom>
              <a:avLst/>
              <a:gdLst/>
              <a:ahLst/>
              <a:cxnLst/>
              <a:rect l="l" t="t" r="r" b="b"/>
              <a:pathLst>
                <a:path w="887857" h="887857">
                  <a:moveTo>
                    <a:pt x="0" y="59182"/>
                  </a:moveTo>
                  <a:cubicBezTo>
                    <a:pt x="0" y="26543"/>
                    <a:pt x="26543" y="0"/>
                    <a:pt x="59182" y="0"/>
                  </a:cubicBezTo>
                  <a:lnTo>
                    <a:pt x="828675" y="0"/>
                  </a:lnTo>
                  <a:cubicBezTo>
                    <a:pt x="861314" y="0"/>
                    <a:pt x="887857" y="26543"/>
                    <a:pt x="887857" y="59182"/>
                  </a:cubicBezTo>
                  <a:lnTo>
                    <a:pt x="887857" y="828675"/>
                  </a:lnTo>
                  <a:cubicBezTo>
                    <a:pt x="887857" y="861314"/>
                    <a:pt x="861314" y="887857"/>
                    <a:pt x="828675" y="887857"/>
                  </a:cubicBezTo>
                  <a:lnTo>
                    <a:pt x="59182" y="887857"/>
                  </a:lnTo>
                  <a:cubicBezTo>
                    <a:pt x="26543" y="887857"/>
                    <a:pt x="0" y="861314"/>
                    <a:pt x="0" y="828675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380976" y="2770882"/>
            <a:ext cx="196900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07085" y="2533650"/>
            <a:ext cx="6130379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Syed </a:t>
            </a:r>
            <a:r>
              <a:rPr lang="en-US" sz="3250" dirty="0" err="1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Hammad</a:t>
            </a:r>
            <a:r>
              <a:rPr lang="en-US" sz="3250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 Uddin </a:t>
            </a:r>
            <a:r>
              <a:rPr lang="en-US" sz="3250" dirty="0" err="1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Taji</a:t>
            </a:r>
            <a:endParaRPr lang="en-US" sz="3250" dirty="0">
              <a:solidFill>
                <a:srgbClr val="CAD6D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07085" y="3185666"/>
            <a:ext cx="14145220" cy="55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SP22-BSCS-0023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74329" y="4983212"/>
            <a:ext cx="1035695" cy="38100"/>
            <a:chOff x="0" y="0"/>
            <a:chExt cx="1380927" cy="50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80871" cy="50800"/>
            </a:xfrm>
            <a:custGeom>
              <a:avLst/>
              <a:gdLst/>
              <a:ahLst/>
              <a:cxnLst/>
              <a:rect l="l" t="t" r="r" b="b"/>
              <a:pathLst>
                <a:path w="138087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55471" y="0"/>
                  </a:lnTo>
                  <a:cubicBezTo>
                    <a:pt x="1369441" y="0"/>
                    <a:pt x="1380871" y="11430"/>
                    <a:pt x="1380871" y="25400"/>
                  </a:cubicBezTo>
                  <a:cubicBezTo>
                    <a:pt x="1380871" y="39370"/>
                    <a:pt x="1369441" y="50800"/>
                    <a:pt x="135547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46572" y="4669334"/>
            <a:ext cx="665857" cy="665858"/>
            <a:chOff x="0" y="0"/>
            <a:chExt cx="887810" cy="8878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87857" cy="887857"/>
            </a:xfrm>
            <a:custGeom>
              <a:avLst/>
              <a:gdLst/>
              <a:ahLst/>
              <a:cxnLst/>
              <a:rect l="l" t="t" r="r" b="b"/>
              <a:pathLst>
                <a:path w="887857" h="887857">
                  <a:moveTo>
                    <a:pt x="0" y="59182"/>
                  </a:moveTo>
                  <a:cubicBezTo>
                    <a:pt x="0" y="26543"/>
                    <a:pt x="26543" y="0"/>
                    <a:pt x="59182" y="0"/>
                  </a:cubicBezTo>
                  <a:lnTo>
                    <a:pt x="828675" y="0"/>
                  </a:lnTo>
                  <a:cubicBezTo>
                    <a:pt x="861314" y="0"/>
                    <a:pt x="887857" y="26543"/>
                    <a:pt x="887857" y="59182"/>
                  </a:cubicBezTo>
                  <a:lnTo>
                    <a:pt x="887857" y="828675"/>
                  </a:lnTo>
                  <a:cubicBezTo>
                    <a:pt x="887857" y="861314"/>
                    <a:pt x="861314" y="887857"/>
                    <a:pt x="828675" y="887857"/>
                  </a:cubicBezTo>
                  <a:lnTo>
                    <a:pt x="59182" y="887857"/>
                  </a:lnTo>
                  <a:cubicBezTo>
                    <a:pt x="26543" y="887857"/>
                    <a:pt x="0" y="861314"/>
                    <a:pt x="0" y="828675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14599" y="4831408"/>
            <a:ext cx="329654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07085" y="4594175"/>
            <a:ext cx="4177902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dirty="0" err="1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Rafay</a:t>
            </a:r>
            <a:r>
              <a:rPr lang="en-US" sz="3250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 Amir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07085" y="5246191"/>
            <a:ext cx="14145220" cy="55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SP22-BSCS-0051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74329" y="7043737"/>
            <a:ext cx="1035695" cy="38100"/>
            <a:chOff x="0" y="0"/>
            <a:chExt cx="1380927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80871" cy="50800"/>
            </a:xfrm>
            <a:custGeom>
              <a:avLst/>
              <a:gdLst/>
              <a:ahLst/>
              <a:cxnLst/>
              <a:rect l="l" t="t" r="r" b="b"/>
              <a:pathLst>
                <a:path w="138087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55471" y="0"/>
                  </a:lnTo>
                  <a:cubicBezTo>
                    <a:pt x="1369441" y="0"/>
                    <a:pt x="1380871" y="11430"/>
                    <a:pt x="1380871" y="25400"/>
                  </a:cubicBezTo>
                  <a:cubicBezTo>
                    <a:pt x="1380871" y="39370"/>
                    <a:pt x="1369441" y="50800"/>
                    <a:pt x="135547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46572" y="6729859"/>
            <a:ext cx="665857" cy="665858"/>
            <a:chOff x="0" y="0"/>
            <a:chExt cx="887810" cy="88781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87857" cy="887857"/>
            </a:xfrm>
            <a:custGeom>
              <a:avLst/>
              <a:gdLst/>
              <a:ahLst/>
              <a:cxnLst/>
              <a:rect l="l" t="t" r="r" b="b"/>
              <a:pathLst>
                <a:path w="887857" h="887857">
                  <a:moveTo>
                    <a:pt x="0" y="59182"/>
                  </a:moveTo>
                  <a:cubicBezTo>
                    <a:pt x="0" y="26543"/>
                    <a:pt x="26543" y="0"/>
                    <a:pt x="59182" y="0"/>
                  </a:cubicBezTo>
                  <a:lnTo>
                    <a:pt x="828675" y="0"/>
                  </a:lnTo>
                  <a:cubicBezTo>
                    <a:pt x="861314" y="0"/>
                    <a:pt x="887857" y="26543"/>
                    <a:pt x="887857" y="59182"/>
                  </a:cubicBezTo>
                  <a:lnTo>
                    <a:pt x="887857" y="828675"/>
                  </a:lnTo>
                  <a:cubicBezTo>
                    <a:pt x="887857" y="861314"/>
                    <a:pt x="861314" y="887857"/>
                    <a:pt x="828675" y="887857"/>
                  </a:cubicBezTo>
                  <a:lnTo>
                    <a:pt x="59182" y="887857"/>
                  </a:lnTo>
                  <a:cubicBezTo>
                    <a:pt x="26543" y="887857"/>
                    <a:pt x="0" y="861314"/>
                    <a:pt x="0" y="828675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11474" y="6891932"/>
            <a:ext cx="335905" cy="3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07085" y="6654701"/>
            <a:ext cx="4220765" cy="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dirty="0" err="1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Huzaifa</a:t>
            </a:r>
            <a:r>
              <a:rPr lang="en-US" sz="3250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 Mustafa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07085" y="7306716"/>
            <a:ext cx="14145220" cy="55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SP22-BSCS-0046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5695" y="8548241"/>
            <a:ext cx="12734628" cy="92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Parallel Distributed Computing</a:t>
            </a:r>
          </a:p>
        </p:txBody>
      </p:sp>
      <p:sp>
        <p:nvSpPr>
          <p:cNvPr id="30" name="Freeform 5" descr="preencoded.png"/>
          <p:cNvSpPr/>
          <p:nvPr/>
        </p:nvSpPr>
        <p:spPr>
          <a:xfrm>
            <a:off x="11430000" y="-11609"/>
            <a:ext cx="6858000" cy="5346836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6" descr="preencoded.png"/>
          <p:cNvSpPr/>
          <p:nvPr/>
        </p:nvSpPr>
        <p:spPr>
          <a:xfrm>
            <a:off x="14806018" y="5346836"/>
            <a:ext cx="3481982" cy="4940164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Freeform 6" descr="preencoded.png"/>
          <p:cNvSpPr/>
          <p:nvPr/>
        </p:nvSpPr>
        <p:spPr>
          <a:xfrm>
            <a:off x="11430000" y="5301501"/>
            <a:ext cx="3376018" cy="49855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20" grpId="0"/>
      <p:bldP spid="21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05155" y="1034951"/>
            <a:ext cx="9335691" cy="445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Real-Time Personalized Energy Optimization for Smart Grids Using Distributed Clustering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05155" y="5845671"/>
            <a:ext cx="9335691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This presentation explores a novel framework for real-time personalized energy optimization in smart grids using distributed clustering techniques. By leveraging real-time data streams and clustering algorithms, the system dynamically adjusts energy usage patterns for individual consumers, reducing costs and enhancing grid efficiency.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8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47155" y="2370684"/>
            <a:ext cx="16193690" cy="181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Need for Personalized Energy Optimization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4897636"/>
            <a:ext cx="471919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Traditional Limitations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5579566"/>
            <a:ext cx="7731919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Traditional energy optimization systems often focus on general strategies, overlooking individual consumer behaviors. This leads to inefficiencies in energy consumption and distribution.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8451" y="4897636"/>
            <a:ext cx="5988546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Power of Real-Time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8451" y="5579566"/>
            <a:ext cx="7731919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increasing adoption of smart grids and </a:t>
            </a:r>
            <a:r>
              <a:rPr lang="en-US" sz="2312" dirty="0" err="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IoT</a:t>
            </a: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devices has led to an explosion of real-time energy data, presenting significant opportunities for personalized energy optimization.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190726"/>
          </a:xfrm>
          <a:custGeom>
            <a:avLst/>
            <a:gdLst/>
            <a:ahLst/>
            <a:cxnLst/>
            <a:rect l="l" t="t" r="r" b="b"/>
            <a:pathLst>
              <a:path w="18288000" h="3190726">
                <a:moveTo>
                  <a:pt x="0" y="0"/>
                </a:moveTo>
                <a:lnTo>
                  <a:pt x="18288000" y="0"/>
                </a:lnTo>
                <a:lnTo>
                  <a:pt x="18288000" y="3190726"/>
                </a:lnTo>
                <a:lnTo>
                  <a:pt x="0" y="319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" b="-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3415" y="3844975"/>
            <a:ext cx="13421171" cy="79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Framework Design and Contributions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415" y="5243364"/>
            <a:ext cx="5072658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Distributed Data 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3415" y="5835849"/>
            <a:ext cx="7939236" cy="89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framework partitions the data across multiple nodes for parallel processing, significantly reducing computation time.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64874" y="5243364"/>
            <a:ext cx="3700760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Parallel Optimization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4874" y="5835849"/>
            <a:ext cx="7939236" cy="89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Energy optimization calculations are performed concurrently on different nodes, ensuring real-time responsiveness.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3415" y="7462689"/>
            <a:ext cx="5443091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Scalability and Fault Tolerance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3415" y="8055174"/>
            <a:ext cx="7939236" cy="130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distributed architecture allows for seamless scalability and fault tolerance, ensuring the system remains robust and responsive even under high load or node failures.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4874" y="7462689"/>
            <a:ext cx="3526036" cy="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Real-time Feedback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4874" y="8055174"/>
            <a:ext cx="7939236" cy="130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system facilitates real-time feedback loops between nodes, enabling dynamic adjustments to the optimization strategies based on changing conditions.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>
                <a:alpha val="8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47155" y="2370684"/>
            <a:ext cx="16193690" cy="181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Methodology: Data Collection, Preprocessing, and Clustering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4897636"/>
            <a:ext cx="7283946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Collection and Preprocessing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5579566"/>
            <a:ext cx="7731919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Real-time energy data is collected from </a:t>
            </a:r>
            <a:r>
              <a:rPr lang="en-US" sz="2312" dirty="0" err="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IoT</a:t>
            </a: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-enabled devices, including smart meters and connected appliances. The preprocessing stage involves noise removal, handling missing values, and normalizing features for clustering.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8451" y="4897636"/>
            <a:ext cx="4620220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Distributed Clustering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8451" y="5579566"/>
            <a:ext cx="7731919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Clustering forms the core analytical component of the framework, with two primary algorithms utilized: K-means Clustering and DBSCAN.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53095" y="702766"/>
            <a:ext cx="9523810" cy="2450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Personalized Optimization and Consumer Insights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3095" y="3561755"/>
            <a:ext cx="4625876" cy="3722786"/>
            <a:chOff x="0" y="0"/>
            <a:chExt cx="6167835" cy="4963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67882" cy="4963795"/>
            </a:xfrm>
            <a:custGeom>
              <a:avLst/>
              <a:gdLst/>
              <a:ahLst/>
              <a:cxnLst/>
              <a:rect l="l" t="t" r="r" b="b"/>
              <a:pathLst>
                <a:path w="6167882" h="4963795">
                  <a:moveTo>
                    <a:pt x="0" y="54483"/>
                  </a:moveTo>
                  <a:cubicBezTo>
                    <a:pt x="0" y="24384"/>
                    <a:pt x="24384" y="0"/>
                    <a:pt x="54483" y="0"/>
                  </a:cubicBezTo>
                  <a:lnTo>
                    <a:pt x="6113399" y="0"/>
                  </a:lnTo>
                  <a:cubicBezTo>
                    <a:pt x="6143498" y="0"/>
                    <a:pt x="6167882" y="24384"/>
                    <a:pt x="6167882" y="54483"/>
                  </a:cubicBezTo>
                  <a:lnTo>
                    <a:pt x="6167882" y="4909312"/>
                  </a:lnTo>
                  <a:cubicBezTo>
                    <a:pt x="6167882" y="4939411"/>
                    <a:pt x="6143498" y="4963795"/>
                    <a:pt x="6113399" y="4963795"/>
                  </a:cubicBezTo>
                  <a:lnTo>
                    <a:pt x="54483" y="4963795"/>
                  </a:lnTo>
                  <a:cubicBezTo>
                    <a:pt x="24384" y="4963795"/>
                    <a:pt x="0" y="4939411"/>
                    <a:pt x="0" y="490931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25302" y="3805386"/>
            <a:ext cx="3633044" cy="42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5302" y="4321522"/>
            <a:ext cx="4081462" cy="269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system provides recommendations for high-usage clusters to shift energy consumption to off-peak hours, thereby reducing costs and alleviating grid strain.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51177" y="3561755"/>
            <a:ext cx="4625876" cy="3722786"/>
            <a:chOff x="0" y="0"/>
            <a:chExt cx="6167835" cy="4963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67882" cy="4963795"/>
            </a:xfrm>
            <a:custGeom>
              <a:avLst/>
              <a:gdLst/>
              <a:ahLst/>
              <a:cxnLst/>
              <a:rect l="l" t="t" r="r" b="b"/>
              <a:pathLst>
                <a:path w="6167882" h="4963795">
                  <a:moveTo>
                    <a:pt x="0" y="54483"/>
                  </a:moveTo>
                  <a:cubicBezTo>
                    <a:pt x="0" y="24384"/>
                    <a:pt x="24384" y="0"/>
                    <a:pt x="54483" y="0"/>
                  </a:cubicBezTo>
                  <a:lnTo>
                    <a:pt x="6113399" y="0"/>
                  </a:lnTo>
                  <a:cubicBezTo>
                    <a:pt x="6143498" y="0"/>
                    <a:pt x="6167882" y="24384"/>
                    <a:pt x="6167882" y="54483"/>
                  </a:cubicBezTo>
                  <a:lnTo>
                    <a:pt x="6167882" y="4909312"/>
                  </a:lnTo>
                  <a:cubicBezTo>
                    <a:pt x="6167882" y="4939411"/>
                    <a:pt x="6143498" y="4963795"/>
                    <a:pt x="6113399" y="4963795"/>
                  </a:cubicBezTo>
                  <a:lnTo>
                    <a:pt x="54483" y="4963795"/>
                  </a:lnTo>
                  <a:cubicBezTo>
                    <a:pt x="24384" y="4963795"/>
                    <a:pt x="0" y="4939411"/>
                    <a:pt x="0" y="4909312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123384" y="3805386"/>
            <a:ext cx="3203972" cy="42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Alerts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23384" y="4321522"/>
            <a:ext cx="4081462" cy="138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Alerts for anomalies, enabling prompt action to address potential issues such as equipment faults.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53095" y="7556747"/>
            <a:ext cx="9523810" cy="1979711"/>
            <a:chOff x="0" y="0"/>
            <a:chExt cx="12698413" cy="26396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98476" cy="2639568"/>
            </a:xfrm>
            <a:custGeom>
              <a:avLst/>
              <a:gdLst/>
              <a:ahLst/>
              <a:cxnLst/>
              <a:rect l="l" t="t" r="r" b="b"/>
              <a:pathLst>
                <a:path w="12698476" h="2639568">
                  <a:moveTo>
                    <a:pt x="0" y="54483"/>
                  </a:moveTo>
                  <a:cubicBezTo>
                    <a:pt x="0" y="24384"/>
                    <a:pt x="24384" y="0"/>
                    <a:pt x="54483" y="0"/>
                  </a:cubicBezTo>
                  <a:lnTo>
                    <a:pt x="12643993" y="0"/>
                  </a:lnTo>
                  <a:cubicBezTo>
                    <a:pt x="12674092" y="0"/>
                    <a:pt x="12698476" y="24384"/>
                    <a:pt x="12698476" y="54483"/>
                  </a:cubicBezTo>
                  <a:lnTo>
                    <a:pt x="12698476" y="2585085"/>
                  </a:lnTo>
                  <a:cubicBezTo>
                    <a:pt x="12698476" y="2615184"/>
                    <a:pt x="12674092" y="2639568"/>
                    <a:pt x="12643993" y="2639568"/>
                  </a:cubicBezTo>
                  <a:lnTo>
                    <a:pt x="54483" y="2639568"/>
                  </a:lnTo>
                  <a:cubicBezTo>
                    <a:pt x="24384" y="2639568"/>
                    <a:pt x="0" y="2615184"/>
                    <a:pt x="0" y="2585085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25302" y="7800380"/>
            <a:ext cx="4793308" cy="42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Adaptive Load Balancing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5302" y="8316516"/>
            <a:ext cx="8979396" cy="94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Adaptive load balancing strategies to ensure grid stability during periods of peak demand.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233" y="1905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7130" y="820340"/>
            <a:ext cx="9735741" cy="217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Technologies and Tools: Enabling Real-Time Optimization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847130" y="3356968"/>
            <a:ext cx="605135" cy="605135"/>
          </a:xfrm>
          <a:custGeom>
            <a:avLst/>
            <a:gdLst/>
            <a:ahLst/>
            <a:cxnLst/>
            <a:rect l="l" t="t" r="r" b="b"/>
            <a:pathLst>
              <a:path w="605135" h="605135">
                <a:moveTo>
                  <a:pt x="0" y="0"/>
                </a:moveTo>
                <a:lnTo>
                  <a:pt x="605135" y="0"/>
                </a:lnTo>
                <a:lnTo>
                  <a:pt x="605135" y="605134"/>
                </a:lnTo>
                <a:lnTo>
                  <a:pt x="0" y="605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47130" y="4175523"/>
            <a:ext cx="3741390" cy="38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 err="1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IoT</a:t>
            </a:r>
            <a:r>
              <a:rPr lang="en-US" sz="2187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 for Data Collection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7130" y="4629001"/>
            <a:ext cx="4686300" cy="8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IoT</a:t>
            </a:r>
            <a:r>
              <a:rPr lang="en-US" sz="1874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-enabled devices are essential for collecting real-time energy usage data.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5896421" y="3356968"/>
            <a:ext cx="605135" cy="605135"/>
          </a:xfrm>
          <a:custGeom>
            <a:avLst/>
            <a:gdLst/>
            <a:ahLst/>
            <a:cxnLst/>
            <a:rect l="l" t="t" r="r" b="b"/>
            <a:pathLst>
              <a:path w="605135" h="605135">
                <a:moveTo>
                  <a:pt x="0" y="0"/>
                </a:moveTo>
                <a:lnTo>
                  <a:pt x="605135" y="0"/>
                </a:lnTo>
                <a:lnTo>
                  <a:pt x="605135" y="605134"/>
                </a:lnTo>
                <a:lnTo>
                  <a:pt x="0" y="605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96421" y="4175523"/>
            <a:ext cx="4686449" cy="74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Data Streaming and Processing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96421" y="4984998"/>
            <a:ext cx="4686449" cy="123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Apache Kafka and Apache </a:t>
            </a:r>
            <a:r>
              <a:rPr lang="en-US" sz="1874" dirty="0" err="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Flink</a:t>
            </a:r>
            <a:r>
              <a:rPr lang="en-US" sz="1874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are used for efficient data streaming and real-time processing.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847130" y="6949529"/>
            <a:ext cx="605135" cy="605135"/>
          </a:xfrm>
          <a:custGeom>
            <a:avLst/>
            <a:gdLst/>
            <a:ahLst/>
            <a:cxnLst/>
            <a:rect l="l" t="t" r="r" b="b"/>
            <a:pathLst>
              <a:path w="605135" h="605135">
                <a:moveTo>
                  <a:pt x="0" y="0"/>
                </a:moveTo>
                <a:lnTo>
                  <a:pt x="605135" y="0"/>
                </a:lnTo>
                <a:lnTo>
                  <a:pt x="605135" y="605135"/>
                </a:lnTo>
                <a:lnTo>
                  <a:pt x="0" y="605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47130" y="7768084"/>
            <a:ext cx="4686300" cy="74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Distributed Clustering Algorithms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7130" y="8577560"/>
            <a:ext cx="4686300" cy="8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system leverages clustering algorithms such as Apache Spark </a:t>
            </a:r>
            <a:r>
              <a:rPr lang="en-US" sz="1874" dirty="0" err="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MLlib</a:t>
            </a:r>
            <a:r>
              <a:rPr lang="en-US" sz="1874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and </a:t>
            </a:r>
            <a:r>
              <a:rPr lang="en-US" sz="1874" dirty="0" err="1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Scikit</a:t>
            </a:r>
            <a:r>
              <a:rPr lang="en-US" sz="1874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-learn.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5896421" y="6949529"/>
            <a:ext cx="605135" cy="605135"/>
          </a:xfrm>
          <a:custGeom>
            <a:avLst/>
            <a:gdLst/>
            <a:ahLst/>
            <a:cxnLst/>
            <a:rect l="l" t="t" r="r" b="b"/>
            <a:pathLst>
              <a:path w="605135" h="605135">
                <a:moveTo>
                  <a:pt x="0" y="0"/>
                </a:moveTo>
                <a:lnTo>
                  <a:pt x="605135" y="0"/>
                </a:lnTo>
                <a:lnTo>
                  <a:pt x="605135" y="605135"/>
                </a:lnTo>
                <a:lnTo>
                  <a:pt x="0" y="6051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896421" y="7768084"/>
            <a:ext cx="4686449" cy="74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Edge Computing for Low-Latency Processing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96421" y="8577560"/>
            <a:ext cx="4686449" cy="8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Edge computing technologies reduce latency by processing data at the source.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  <p:bldP spid="15" grpId="0"/>
      <p:bldP spid="16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75985" y="987177"/>
            <a:ext cx="9394031" cy="346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Results and Analysis: Demonstrating Framework Effectiveness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75985" y="5143054"/>
            <a:ext cx="4478834" cy="85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40%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5985" y="6332935"/>
            <a:ext cx="4478834" cy="88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87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Energy Wastage Reduction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75985" y="7295852"/>
            <a:ext cx="4478834" cy="195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249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40% reduction in grid-wide energy wastage, attributed to the tailored recommendations and anomaly detection capabilities.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91034" y="5143054"/>
            <a:ext cx="4478982" cy="85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7499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25%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91034" y="6332935"/>
            <a:ext cx="4478982" cy="88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87" dirty="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Consumer Cost Savings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91034" y="7295852"/>
            <a:ext cx="4478982" cy="195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249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25% improvement in consumer cost savings compared to traditional optimization systems, emphasizing the value of personalized insights.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155" y="2137916"/>
            <a:ext cx="9335691" cy="181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Conclusion and Future Directions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4308574"/>
            <a:ext cx="9335691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This research demonstrates the feasibility and effectiveness of distributed clustering techniques for real-time personalized energy optimization in smart grids. By leveraging real-time data streams and scalable algorithms, the proposed framework delivers actionable insights, enhancing grid efficiency and reducing consumer costs.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7038975"/>
            <a:ext cx="9335691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Future work aims to address the current limitations, further advancing the capabilities of smart grid technologies.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591</Words>
  <Application>Microsoft Office PowerPoint</Application>
  <PresentationFormat>Custom</PresentationFormat>
  <Paragraphs>85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Cabin</vt:lpstr>
      <vt:lpstr>Arial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THE-project-presented-by.pptx</dc:title>
  <cp:lastModifiedBy>Home</cp:lastModifiedBy>
  <cp:revision>8</cp:revision>
  <dcterms:created xsi:type="dcterms:W3CDTF">2006-08-16T00:00:00Z</dcterms:created>
  <dcterms:modified xsi:type="dcterms:W3CDTF">2025-01-05T14:21:51Z</dcterms:modified>
  <dc:identifier>DAGbVf5NQHM</dc:identifier>
</cp:coreProperties>
</file>